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96" r:id="rId3"/>
    <p:sldId id="295" r:id="rId4"/>
    <p:sldId id="271" r:id="rId5"/>
    <p:sldId id="257" r:id="rId6"/>
    <p:sldId id="274" r:id="rId7"/>
    <p:sldId id="290" r:id="rId8"/>
    <p:sldId id="291" r:id="rId9"/>
    <p:sldId id="277" r:id="rId10"/>
    <p:sldId id="264" r:id="rId11"/>
    <p:sldId id="279" r:id="rId12"/>
    <p:sldId id="269" r:id="rId13"/>
    <p:sldId id="308" r:id="rId14"/>
    <p:sldId id="280" r:id="rId15"/>
    <p:sldId id="284" r:id="rId16"/>
    <p:sldId id="287" r:id="rId17"/>
    <p:sldId id="292" r:id="rId18"/>
    <p:sldId id="293" r:id="rId19"/>
    <p:sldId id="297" r:id="rId20"/>
    <p:sldId id="307" r:id="rId21"/>
    <p:sldId id="300" r:id="rId22"/>
    <p:sldId id="282" r:id="rId23"/>
    <p:sldId id="299" r:id="rId24"/>
    <p:sldId id="294" r:id="rId25"/>
  </p:sldIdLst>
  <p:sldSz cx="9144000" cy="6858000" type="screen4x3"/>
  <p:notesSz cx="7559675" cy="106918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14FDE14D-541F-4591-A8DC-24BB64BF34EA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738ED88-AF83-4888-9749-A6B380034D0C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8966C69-AACB-483B-93C3-3D6F05341A9E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4935F1-2298-4D47-B664-916BC9D2246A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FD72CA0-234B-43B4-95D7-614109F4E649}" type="slidenum">
              <a:t>‹nr.›</a:t>
            </a:fld>
            <a:endParaRPr lang="nl-N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576696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00CDABC-815C-4FF1-92A5-8047770B1B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5999" y="812517"/>
            <a:ext cx="7127281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F05BA90-264B-48E0-A40A-FFD218611F28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nl-NL"/>
          </a:p>
        </p:txBody>
      </p:sp>
      <p:sp>
        <p:nvSpPr>
          <p:cNvPr id="4" name="Tijdelijke aanduiding voor koptekst 3">
            <a:extLst>
              <a:ext uri="{FF2B5EF4-FFF2-40B4-BE49-F238E27FC236}">
                <a16:creationId xmlns:a16="http://schemas.microsoft.com/office/drawing/2014/main" id="{37393918-4192-473E-8767-C239FF795E21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85D7EAA-EF3A-4E3B-A27F-AC2654D6625D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2041446-8606-4235-81D4-887F95163388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F6E1AC4-53AF-4C70-838D-1E6792D05CA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43356534-AA1E-47B8-A1BE-9E65D69FF429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243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nl-NL" sz="2000" b="0" i="0" u="none" strike="noStrike" kern="1200" cap="none" spc="0" baseline="0">
        <a:solidFill>
          <a:srgbClr val="000000"/>
        </a:solidFill>
        <a:highlight>
          <a:scrgbClr r="0" g="0" b="0">
            <a:alpha val="0"/>
          </a:scrgbClr>
        </a:highlight>
        <a:uFillTx/>
        <a:latin typeface="Liberation Sans" pitchFamily="18"/>
        <a:ea typeface="Microsoft YaHei" pitchFamily="2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6">
            <a:extLst>
              <a:ext uri="{FF2B5EF4-FFF2-40B4-BE49-F238E27FC236}">
                <a16:creationId xmlns:a16="http://schemas.microsoft.com/office/drawing/2014/main" id="{736A235B-CFA3-4961-94B4-5076895E3FF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4EA107-B987-4DBF-B13F-CD3D23C2C29A}" type="slidenum">
              <a:t>1</a:t>
            </a:fld>
            <a:endParaRPr lang="nl-N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Tijdelijke aanduiding voor dia-afbeelding 1">
            <a:extLst>
              <a:ext uri="{FF2B5EF4-FFF2-40B4-BE49-F238E27FC236}">
                <a16:creationId xmlns:a16="http://schemas.microsoft.com/office/drawing/2014/main" id="{D9FCB336-3CB8-4837-8EC5-441CFA836A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Tijdelijke aanduiding voor notities 2">
            <a:extLst>
              <a:ext uri="{FF2B5EF4-FFF2-40B4-BE49-F238E27FC236}">
                <a16:creationId xmlns:a16="http://schemas.microsoft.com/office/drawing/2014/main" id="{DF78C29A-82FD-4FF1-B171-66D3FDA0402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02A46-0958-9262-59A6-B5B8E2C3D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6">
            <a:extLst>
              <a:ext uri="{FF2B5EF4-FFF2-40B4-BE49-F238E27FC236}">
                <a16:creationId xmlns:a16="http://schemas.microsoft.com/office/drawing/2014/main" id="{7F89EB5A-403C-7E43-A756-43FFB885BF3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303F333-B834-497E-BCB9-246F47630CAA}" type="slidenum">
              <a:t>13</a:t>
            </a:fld>
            <a:endParaRPr lang="nl-N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Tijdelijke aanduiding voor dia-afbeelding 1">
            <a:extLst>
              <a:ext uri="{FF2B5EF4-FFF2-40B4-BE49-F238E27FC236}">
                <a16:creationId xmlns:a16="http://schemas.microsoft.com/office/drawing/2014/main" id="{4CE55B5B-090D-870C-4881-1BA0A0CF4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Tijdelijke aanduiding voor notities 2">
            <a:extLst>
              <a:ext uri="{FF2B5EF4-FFF2-40B4-BE49-F238E27FC236}">
                <a16:creationId xmlns:a16="http://schemas.microsoft.com/office/drawing/2014/main" id="{A969F853-0DE0-455B-6699-09F40800447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0020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770C7-4D79-76C0-38F8-FFBE49060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6">
            <a:extLst>
              <a:ext uri="{FF2B5EF4-FFF2-40B4-BE49-F238E27FC236}">
                <a16:creationId xmlns:a16="http://schemas.microsoft.com/office/drawing/2014/main" id="{868DEFF2-1172-C6A5-4814-2879C786C4B4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3F055BE-2D9A-4DBF-A1EE-DF231E60B556}" type="slidenum">
              <a:t>2</a:t>
            </a:fld>
            <a:endParaRPr lang="nl-N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Tijdelijke aanduiding voor dia-afbeelding 1">
            <a:extLst>
              <a:ext uri="{FF2B5EF4-FFF2-40B4-BE49-F238E27FC236}">
                <a16:creationId xmlns:a16="http://schemas.microsoft.com/office/drawing/2014/main" id="{82D90778-55D2-D6A6-A343-B07CCB222D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Tijdelijke aanduiding voor notities 2">
            <a:extLst>
              <a:ext uri="{FF2B5EF4-FFF2-40B4-BE49-F238E27FC236}">
                <a16:creationId xmlns:a16="http://schemas.microsoft.com/office/drawing/2014/main" id="{6E5BAB87-A389-8731-1970-387DA050706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1336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3BCFC-95C5-82AE-D235-42624EECC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6">
            <a:extLst>
              <a:ext uri="{FF2B5EF4-FFF2-40B4-BE49-F238E27FC236}">
                <a16:creationId xmlns:a16="http://schemas.microsoft.com/office/drawing/2014/main" id="{665390ED-E5DD-3A9B-B217-07236AF05AD3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3F055BE-2D9A-4DBF-A1EE-DF231E60B556}" type="slidenum">
              <a:t>3</a:t>
            </a:fld>
            <a:endParaRPr lang="nl-N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Tijdelijke aanduiding voor dia-afbeelding 1">
            <a:extLst>
              <a:ext uri="{FF2B5EF4-FFF2-40B4-BE49-F238E27FC236}">
                <a16:creationId xmlns:a16="http://schemas.microsoft.com/office/drawing/2014/main" id="{8B0156FC-E4AA-466D-CBB2-F3A3C9CA83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Tijdelijke aanduiding voor notities 2">
            <a:extLst>
              <a:ext uri="{FF2B5EF4-FFF2-40B4-BE49-F238E27FC236}">
                <a16:creationId xmlns:a16="http://schemas.microsoft.com/office/drawing/2014/main" id="{89EFFB53-AAB1-C72D-975C-9A503EC9A92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7376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6">
            <a:extLst>
              <a:ext uri="{FF2B5EF4-FFF2-40B4-BE49-F238E27FC236}">
                <a16:creationId xmlns:a16="http://schemas.microsoft.com/office/drawing/2014/main" id="{9F3C42AD-19A6-4499-B77A-B764C1EC79F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3F055BE-2D9A-4DBF-A1EE-DF231E60B556}" type="slidenum">
              <a:t>4</a:t>
            </a:fld>
            <a:endParaRPr lang="nl-N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Tijdelijke aanduiding voor dia-afbeelding 1">
            <a:extLst>
              <a:ext uri="{FF2B5EF4-FFF2-40B4-BE49-F238E27FC236}">
                <a16:creationId xmlns:a16="http://schemas.microsoft.com/office/drawing/2014/main" id="{243942F8-3E72-40F1-8ED1-198A283544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Tijdelijke aanduiding voor notities 2">
            <a:extLst>
              <a:ext uri="{FF2B5EF4-FFF2-40B4-BE49-F238E27FC236}">
                <a16:creationId xmlns:a16="http://schemas.microsoft.com/office/drawing/2014/main" id="{1EEA6517-B54A-485D-A5A5-51DC2DD4D08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6">
            <a:extLst>
              <a:ext uri="{FF2B5EF4-FFF2-40B4-BE49-F238E27FC236}">
                <a16:creationId xmlns:a16="http://schemas.microsoft.com/office/drawing/2014/main" id="{0D332AB1-3602-4FA3-8EB0-FE4AEBA3D97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593A062-1FA6-4228-8E41-083344F6CCD5}" type="slidenum">
              <a:t>5</a:t>
            </a:fld>
            <a:endParaRPr lang="nl-N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Tijdelijke aanduiding voor dia-afbeelding 1">
            <a:extLst>
              <a:ext uri="{FF2B5EF4-FFF2-40B4-BE49-F238E27FC236}">
                <a16:creationId xmlns:a16="http://schemas.microsoft.com/office/drawing/2014/main" id="{38A96D50-4838-499E-8273-718470353F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Tijdelijke aanduiding voor notities 2">
            <a:extLst>
              <a:ext uri="{FF2B5EF4-FFF2-40B4-BE49-F238E27FC236}">
                <a16:creationId xmlns:a16="http://schemas.microsoft.com/office/drawing/2014/main" id="{CD07B9CE-9409-4952-B5F7-F7F4E057E3C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43356534-AA1E-47B8-A1BE-9E65D69FF429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91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6">
            <a:extLst>
              <a:ext uri="{FF2B5EF4-FFF2-40B4-BE49-F238E27FC236}">
                <a16:creationId xmlns:a16="http://schemas.microsoft.com/office/drawing/2014/main" id="{ADB65B44-3378-4D53-B11C-B90145A6459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3283C3F-9352-486A-8D01-5DD0DAA5EB99}" type="slidenum">
              <a:t>9</a:t>
            </a:fld>
            <a:endParaRPr lang="nl-N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Tijdelijke aanduiding voor dia-afbeelding 1">
            <a:extLst>
              <a:ext uri="{FF2B5EF4-FFF2-40B4-BE49-F238E27FC236}">
                <a16:creationId xmlns:a16="http://schemas.microsoft.com/office/drawing/2014/main" id="{131D2329-47EC-4942-A223-00C6254C25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Tijdelijke aanduiding voor notities 2">
            <a:extLst>
              <a:ext uri="{FF2B5EF4-FFF2-40B4-BE49-F238E27FC236}">
                <a16:creationId xmlns:a16="http://schemas.microsoft.com/office/drawing/2014/main" id="{22BD3559-F9FE-47F1-BF96-3AA686681E1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6">
            <a:extLst>
              <a:ext uri="{FF2B5EF4-FFF2-40B4-BE49-F238E27FC236}">
                <a16:creationId xmlns:a16="http://schemas.microsoft.com/office/drawing/2014/main" id="{BE73E51D-F956-4CE8-99BE-230D6313677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C1A7A36-3402-4BFD-827E-C38DF6437BF3}" type="slidenum">
              <a:t>10</a:t>
            </a:fld>
            <a:endParaRPr lang="nl-N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Tijdelijke aanduiding voor dia-afbeelding 1">
            <a:extLst>
              <a:ext uri="{FF2B5EF4-FFF2-40B4-BE49-F238E27FC236}">
                <a16:creationId xmlns:a16="http://schemas.microsoft.com/office/drawing/2014/main" id="{C60F1AF0-92DE-450D-84DE-CF7C383B43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Tijdelijke aanduiding voor notities 2">
            <a:extLst>
              <a:ext uri="{FF2B5EF4-FFF2-40B4-BE49-F238E27FC236}">
                <a16:creationId xmlns:a16="http://schemas.microsoft.com/office/drawing/2014/main" id="{CF0DD1CD-BB53-41B4-8FE2-89D953DAF02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6">
            <a:extLst>
              <a:ext uri="{FF2B5EF4-FFF2-40B4-BE49-F238E27FC236}">
                <a16:creationId xmlns:a16="http://schemas.microsoft.com/office/drawing/2014/main" id="{2DE73575-270E-4C27-8B70-6E5B943555B4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303F333-B834-497E-BCB9-246F47630CAA}" type="slidenum">
              <a:t>12</a:t>
            </a:fld>
            <a:endParaRPr lang="nl-N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Tijdelijke aanduiding voor dia-afbeelding 1">
            <a:extLst>
              <a:ext uri="{FF2B5EF4-FFF2-40B4-BE49-F238E27FC236}">
                <a16:creationId xmlns:a16="http://schemas.microsoft.com/office/drawing/2014/main" id="{87893778-F93F-48C9-B2B9-4DF0921A5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Tijdelijke aanduiding voor notities 2">
            <a:extLst>
              <a:ext uri="{FF2B5EF4-FFF2-40B4-BE49-F238E27FC236}">
                <a16:creationId xmlns:a16="http://schemas.microsoft.com/office/drawing/2014/main" id="{829F15EB-6C4A-4010-B9DC-B995187568B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D5B07-AF19-40A0-981B-D0E6D882B36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3000" y="1122361"/>
            <a:ext cx="6858000" cy="2387598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BA895D-D09D-4260-A49A-F17EC63D61A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6927905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9E9B9B-9B3F-4BB8-8509-3D76B61077C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9F1CBBA-FCBF-406C-A785-BF331D08112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965470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18B7BB1-2D18-4FB3-BD2B-A49C31994537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58766"/>
            <a:ext cx="2057400" cy="5030791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6428A1A-FA3F-489C-8122-03CD5D88B7E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58766"/>
            <a:ext cx="6019796" cy="503079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89324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B5C13-439C-4273-AF73-0B8F477B87B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15FEFC-5AC0-418C-90C3-2674231DBDF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232229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127ED-09F9-4D6D-ADCC-F96673A956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4C48B9-657F-4705-A5E5-113401FFB0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22186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3E7CC-13A7-485E-9A64-06662F38FC5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87C0CE-34D4-4061-8E48-0189CA2B80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520820"/>
            <a:ext cx="4038603" cy="376872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63D88BE-0BC9-42DB-B55B-27FC15DDFEE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520820"/>
            <a:ext cx="4038603" cy="376872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482196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9D5923-4C7C-43E8-9CEB-CE7D982CF5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18C7F04-5B7C-44FC-9C52-B5C8B8174E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0241" y="1681160"/>
            <a:ext cx="3868734" cy="823910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146EDE4-283E-4D51-997F-A066CFE6F63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30241" y="2505071"/>
            <a:ext cx="386873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D6B6592-6AED-43C4-BADE-38FF2F4A154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791" cy="823910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036006D-A9DC-4903-80EE-BB57E4E07C3D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79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993133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F6FB2-61D5-4734-AAA9-9964A65C8DA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9208933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72149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D9165A-06AE-469D-AA45-8F571435CA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26BDE7-E289-4ACA-AAD7-C6E577F3427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34F14EA-702C-4B9C-9550-AA24CCCB6F8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347663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82D327-A0AD-46CA-86A3-80749240E0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F182E9A-8773-4A9B-B9D7-EE78D01CACB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8E94A85-4F03-4244-95A7-23A2F73316E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52536706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B572514-B797-46D7-8197-F45DECADE5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59195"/>
            <a:ext cx="8229243" cy="10846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14C57AB-784D-4ED3-A29A-D3B3C9C765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20281"/>
            <a:ext cx="8229243" cy="37684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nl-NL" sz="4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  <a:cs typeface="Arial" pitchFamily="2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1415"/>
        </a:spcBef>
        <a:spcAft>
          <a:spcPts val="0"/>
        </a:spcAft>
        <a:buNone/>
        <a:tabLst/>
        <a:defRPr lang="nl-NL" sz="32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  <a:cs typeface="Arial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Piet@RomboutsAgroEco.n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014B04FF-3412-4DD5-BAC6-900DF07DE9C3}"/>
              </a:ext>
            </a:extLst>
          </p:cNvPr>
          <p:cNvSpPr/>
          <p:nvPr/>
        </p:nvSpPr>
        <p:spPr>
          <a:xfrm>
            <a:off x="615235" y="503998"/>
            <a:ext cx="7772400" cy="1469879"/>
          </a:xfrm>
          <a:custGeom>
            <a:avLst/>
            <a:gdLst>
              <a:gd name="f0" fmla="val w"/>
              <a:gd name="f1" fmla="val h"/>
              <a:gd name="f2" fmla="val 0"/>
              <a:gd name="f3" fmla="val 21591"/>
              <a:gd name="f4" fmla="val 4084"/>
              <a:gd name="f5" fmla="*/ f0 1 21591"/>
              <a:gd name="f6" fmla="*/ f1 1 4084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21591"/>
              <a:gd name="f13" fmla="*/ f10 1 4084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21591" h="4084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close/>
              </a:path>
            </a:pathLst>
          </a:custGeom>
          <a:solidFill>
            <a:srgbClr val="FFFF92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EF8FFB5-2ABD-4979-8627-188FF742DB70}"/>
              </a:ext>
            </a:extLst>
          </p:cNvPr>
          <p:cNvSpPr txBox="1"/>
          <p:nvPr/>
        </p:nvSpPr>
        <p:spPr>
          <a:xfrm>
            <a:off x="1381758" y="670556"/>
            <a:ext cx="4989697" cy="73055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   Agroforestry  voor een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400" dirty="0">
                <a:solidFill>
                  <a:srgbClr val="000000"/>
                </a:solidFill>
                <a:latin typeface="Calibri"/>
                <a:ea typeface="Segoe UI" pitchFamily="2"/>
                <a:cs typeface="Calibri"/>
              </a:rPr>
              <a:t>   v</a:t>
            </a:r>
            <a:r>
              <a:rPr lang="nl-NL" sz="4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eerkrachtige landbouw        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F02F66-BBF9-4317-987A-F467CEAEC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333" y="2070521"/>
            <a:ext cx="2665082" cy="18719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EBBE559-EDA7-4166-A042-100D86BB6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848" y="2536920"/>
            <a:ext cx="2831759" cy="21239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67BE4B5-2F07-48E8-8752-AD21ED0D9FF5}"/>
              </a:ext>
            </a:extLst>
          </p:cNvPr>
          <p:cNvSpPr txBox="1"/>
          <p:nvPr/>
        </p:nvSpPr>
        <p:spPr>
          <a:xfrm>
            <a:off x="-150117" y="4660916"/>
            <a:ext cx="4080284" cy="234807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3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Segoe UI" pitchFamily="2"/>
              <a:cs typeface="Calibri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         Agroforestry </a:t>
            </a:r>
            <a:r>
              <a:rPr lang="nl-NL" sz="3000" dirty="0">
                <a:solidFill>
                  <a:srgbClr val="000000"/>
                </a:solidFill>
                <a:latin typeface="Calibri"/>
                <a:ea typeface="Segoe UI" pitchFamily="2"/>
                <a:cs typeface="Calibri"/>
              </a:rPr>
              <a:t>Utrecht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29</a:t>
            </a:r>
            <a:r>
              <a:rPr lang="nl-NL" sz="3000" dirty="0">
                <a:solidFill>
                  <a:srgbClr val="000000"/>
                </a:solidFill>
                <a:latin typeface="Calibri"/>
                <a:ea typeface="Segoe UI" pitchFamily="2"/>
                <a:cs typeface="Calibri"/>
              </a:rPr>
              <a:t>-02-24</a:t>
            </a:r>
            <a:r>
              <a:rPr lang="nl-NL" sz="3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 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3000" dirty="0">
              <a:solidFill>
                <a:srgbClr val="000000"/>
              </a:solidFill>
              <a:latin typeface="Calibri"/>
              <a:ea typeface="Segoe UI" pitchFamily="2"/>
              <a:cs typeface="Calibri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 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2CE277C-C6D0-4C27-9A6B-ABC002D0C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999" y="4284000"/>
            <a:ext cx="3345835" cy="22183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A2EA7CC-E3B2-0149-3E14-269327B993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6945" y="671960"/>
            <a:ext cx="2328874" cy="113395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C140D46-9157-F8D5-B408-E25FF3F79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812" y="825848"/>
            <a:ext cx="1143835" cy="11383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E8590D4B-6A5C-4505-8DE5-10BC1501D96F}"/>
              </a:ext>
            </a:extLst>
          </p:cNvPr>
          <p:cNvSpPr/>
          <p:nvPr/>
        </p:nvSpPr>
        <p:spPr>
          <a:xfrm>
            <a:off x="0" y="0"/>
            <a:ext cx="9143643" cy="6857643"/>
          </a:xfrm>
          <a:custGeom>
            <a:avLst/>
            <a:gdLst>
              <a:gd name="f0" fmla="val w"/>
              <a:gd name="f1" fmla="val h"/>
              <a:gd name="f2" fmla="val 0"/>
              <a:gd name="f3" fmla="val 25400"/>
              <a:gd name="f4" fmla="val 19050"/>
              <a:gd name="f5" fmla="*/ f0 1 25400"/>
              <a:gd name="f6" fmla="*/ f1 1 19050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25400"/>
              <a:gd name="f13" fmla="*/ f10 1 19050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25400" h="1905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F7E82B29-B5C6-438C-980D-FFDB57099218}"/>
              </a:ext>
            </a:extLst>
          </p:cNvPr>
          <p:cNvSpPr/>
          <p:nvPr/>
        </p:nvSpPr>
        <p:spPr>
          <a:xfrm>
            <a:off x="457200" y="274320"/>
            <a:ext cx="8229243" cy="1143000"/>
          </a:xfrm>
          <a:custGeom>
            <a:avLst/>
            <a:gdLst>
              <a:gd name="f0" fmla="val w"/>
              <a:gd name="f1" fmla="val h"/>
              <a:gd name="f2" fmla="val 0"/>
              <a:gd name="f3" fmla="val 22860"/>
              <a:gd name="f4" fmla="val 3176"/>
              <a:gd name="f5" fmla="*/ f0 1 22860"/>
              <a:gd name="f6" fmla="*/ f1 1 3176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22860"/>
              <a:gd name="f13" fmla="*/ f10 1 3176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22860" h="3176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close/>
              </a:path>
            </a:pathLst>
          </a:custGeom>
          <a:solidFill>
            <a:srgbClr val="FFFF99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C4B445D-3BB1-4BC3-A168-0A54746FA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41" y="1979629"/>
            <a:ext cx="7229520" cy="408672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8FC8EFB-2CAD-4A4E-BA5B-3EE0B828B501}"/>
              </a:ext>
            </a:extLst>
          </p:cNvPr>
          <p:cNvSpPr txBox="1"/>
          <p:nvPr/>
        </p:nvSpPr>
        <p:spPr>
          <a:xfrm>
            <a:off x="457200" y="668161"/>
            <a:ext cx="7856903" cy="6261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Rijenteelt of Boomgaard: Populieren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87AF486-A147-09A1-97DB-0FEE89EEA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688" y="160340"/>
            <a:ext cx="2328874" cy="113395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5436876-F37B-45C3-B5BB-B6539FD0F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798" y="1714353"/>
            <a:ext cx="4572393" cy="34292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454AC1E-AD92-4EA6-B7D3-A6227D2F3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796" y="0"/>
            <a:ext cx="9448796" cy="70866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D013CAD-0999-72D6-148D-5AF18E920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126" y="109912"/>
            <a:ext cx="2328874" cy="113395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DD8975E-D31F-A6F3-0BE7-67105A4B0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901" y="319231"/>
            <a:ext cx="1143835" cy="11383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493997AE-0A0E-44FF-B835-B724B43463FC}"/>
              </a:ext>
            </a:extLst>
          </p:cNvPr>
          <p:cNvSpPr/>
          <p:nvPr/>
        </p:nvSpPr>
        <p:spPr>
          <a:xfrm>
            <a:off x="0" y="357"/>
            <a:ext cx="9143643" cy="6857643"/>
          </a:xfrm>
          <a:custGeom>
            <a:avLst/>
            <a:gdLst>
              <a:gd name="f0" fmla="val w"/>
              <a:gd name="f1" fmla="val h"/>
              <a:gd name="f2" fmla="val 0"/>
              <a:gd name="f3" fmla="val 25400"/>
              <a:gd name="f4" fmla="val 19050"/>
              <a:gd name="f5" fmla="*/ f0 1 25400"/>
              <a:gd name="f6" fmla="*/ f1 1 19050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25400"/>
              <a:gd name="f13" fmla="*/ f10 1 19050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25400" h="1905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098AB485-5F51-44A9-8E68-DB2CCC0A11AC}"/>
              </a:ext>
            </a:extLst>
          </p:cNvPr>
          <p:cNvSpPr/>
          <p:nvPr/>
        </p:nvSpPr>
        <p:spPr>
          <a:xfrm>
            <a:off x="457199" y="274320"/>
            <a:ext cx="8229243" cy="1714317"/>
          </a:xfrm>
          <a:custGeom>
            <a:avLst/>
            <a:gdLst>
              <a:gd name="f0" fmla="val w"/>
              <a:gd name="f1" fmla="val h"/>
              <a:gd name="f2" fmla="val 0"/>
              <a:gd name="f3" fmla="val 22860"/>
              <a:gd name="f4" fmla="val 4763"/>
              <a:gd name="f5" fmla="*/ f0 1 22860"/>
              <a:gd name="f6" fmla="*/ f1 1 4763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22860"/>
              <a:gd name="f13" fmla="*/ f10 1 4763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22860" h="4763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close/>
              </a:path>
            </a:pathLst>
          </a:custGeom>
          <a:solidFill>
            <a:srgbClr val="FFFF99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2B31D53-97B8-41EE-A5F3-96EC5F155519}"/>
              </a:ext>
            </a:extLst>
          </p:cNvPr>
          <p:cNvSpPr txBox="1"/>
          <p:nvPr/>
        </p:nvSpPr>
        <p:spPr>
          <a:xfrm>
            <a:off x="1480008" y="405565"/>
            <a:ext cx="4320105" cy="1502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800" dirty="0">
                <a:solidFill>
                  <a:srgbClr val="000000"/>
                </a:solidFill>
                <a:latin typeface="Calibri"/>
                <a:ea typeface="Segoe UI" pitchFamily="2"/>
                <a:cs typeface="Calibri"/>
              </a:rPr>
              <a:t>       Voederbomen</a:t>
            </a:r>
            <a:endParaRPr lang="nl-NL" sz="4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Segoe UI" pitchFamily="2"/>
              <a:cs typeface="Calibri"/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E754FE49-F8DF-4289-8578-8287DDD42099}"/>
              </a:ext>
            </a:extLst>
          </p:cNvPr>
          <p:cNvSpPr/>
          <p:nvPr/>
        </p:nvSpPr>
        <p:spPr>
          <a:xfrm>
            <a:off x="1894682" y="2264036"/>
            <a:ext cx="4418280" cy="3985924"/>
          </a:xfrm>
          <a:custGeom>
            <a:avLst/>
            <a:gdLst>
              <a:gd name="f0" fmla="val w"/>
              <a:gd name="f1" fmla="val h"/>
              <a:gd name="f2" fmla="val 0"/>
              <a:gd name="f3" fmla="val 12274"/>
              <a:gd name="f4" fmla="val 11073"/>
              <a:gd name="f5" fmla="*/ f0 1 12274"/>
              <a:gd name="f6" fmla="*/ f1 1 11073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12274"/>
              <a:gd name="f13" fmla="*/ f10 1 11073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12274" h="11073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close/>
              </a:path>
            </a:pathLst>
          </a:custGeom>
          <a:noFill/>
          <a:ln w="25200" cap="flat">
            <a:solidFill>
              <a:srgbClr val="999999"/>
            </a:solidFill>
            <a:prstDash val="solid"/>
            <a:round/>
          </a:ln>
        </p:spPr>
        <p:txBody>
          <a:bodyPr vert="horz" wrap="none" lIns="12600" tIns="12600" rIns="12600" bIns="1260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039BB4B-8C05-393B-1FEB-7DE172A77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21" y="2174456"/>
            <a:ext cx="7268064" cy="440922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F650D7C-9EE2-6D82-D9EB-8610AB97F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555" y="424866"/>
            <a:ext cx="2328874" cy="113395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574A42C-CB06-78EF-7982-92ADCF451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07" y="413499"/>
            <a:ext cx="1143835" cy="11383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3C688-F379-9A2D-2625-3D6191B79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78960A49-8A0B-BC45-7851-1816E634B8EF}"/>
              </a:ext>
            </a:extLst>
          </p:cNvPr>
          <p:cNvSpPr/>
          <p:nvPr/>
        </p:nvSpPr>
        <p:spPr>
          <a:xfrm>
            <a:off x="0" y="357"/>
            <a:ext cx="9143643" cy="6857643"/>
          </a:xfrm>
          <a:custGeom>
            <a:avLst/>
            <a:gdLst>
              <a:gd name="f0" fmla="val w"/>
              <a:gd name="f1" fmla="val h"/>
              <a:gd name="f2" fmla="val 0"/>
              <a:gd name="f3" fmla="val 25400"/>
              <a:gd name="f4" fmla="val 19050"/>
              <a:gd name="f5" fmla="*/ f0 1 25400"/>
              <a:gd name="f6" fmla="*/ f1 1 19050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25400"/>
              <a:gd name="f13" fmla="*/ f10 1 19050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25400" h="1905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63B5B114-6CBF-A0BF-B7BD-6108F27A2D5A}"/>
              </a:ext>
            </a:extLst>
          </p:cNvPr>
          <p:cNvSpPr/>
          <p:nvPr/>
        </p:nvSpPr>
        <p:spPr>
          <a:xfrm>
            <a:off x="457199" y="274320"/>
            <a:ext cx="8229243" cy="1714317"/>
          </a:xfrm>
          <a:custGeom>
            <a:avLst/>
            <a:gdLst>
              <a:gd name="f0" fmla="val w"/>
              <a:gd name="f1" fmla="val h"/>
              <a:gd name="f2" fmla="val 0"/>
              <a:gd name="f3" fmla="val 22860"/>
              <a:gd name="f4" fmla="val 4763"/>
              <a:gd name="f5" fmla="*/ f0 1 22860"/>
              <a:gd name="f6" fmla="*/ f1 1 4763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22860"/>
              <a:gd name="f13" fmla="*/ f10 1 4763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22860" h="4763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close/>
              </a:path>
            </a:pathLst>
          </a:custGeom>
          <a:solidFill>
            <a:srgbClr val="FFFF99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6F7500F-669D-B996-E129-471FBF657F46}"/>
              </a:ext>
            </a:extLst>
          </p:cNvPr>
          <p:cNvSpPr txBox="1"/>
          <p:nvPr/>
        </p:nvSpPr>
        <p:spPr>
          <a:xfrm>
            <a:off x="1762812" y="423001"/>
            <a:ext cx="4320105" cy="5635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Sector analyse: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8B17953-09D0-B385-D4E1-30A85ADC0C74}"/>
              </a:ext>
            </a:extLst>
          </p:cNvPr>
          <p:cNvSpPr txBox="1"/>
          <p:nvPr/>
        </p:nvSpPr>
        <p:spPr>
          <a:xfrm>
            <a:off x="680395" y="969117"/>
            <a:ext cx="6125267" cy="56355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Bodem, water, wind, zon, regen,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E853CA3-0698-0179-F47B-50642C726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639" y="2277002"/>
            <a:ext cx="4392000" cy="39600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E2D846BE-1194-DB83-59C1-685A0AB02B16}"/>
              </a:ext>
            </a:extLst>
          </p:cNvPr>
          <p:cNvSpPr/>
          <p:nvPr/>
        </p:nvSpPr>
        <p:spPr>
          <a:xfrm>
            <a:off x="1894682" y="2264036"/>
            <a:ext cx="4418280" cy="3985924"/>
          </a:xfrm>
          <a:custGeom>
            <a:avLst/>
            <a:gdLst>
              <a:gd name="f0" fmla="val w"/>
              <a:gd name="f1" fmla="val h"/>
              <a:gd name="f2" fmla="val 0"/>
              <a:gd name="f3" fmla="val 12274"/>
              <a:gd name="f4" fmla="val 11073"/>
              <a:gd name="f5" fmla="*/ f0 1 12274"/>
              <a:gd name="f6" fmla="*/ f1 1 11073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12274"/>
              <a:gd name="f13" fmla="*/ f10 1 11073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12274" h="11073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close/>
              </a:path>
            </a:pathLst>
          </a:custGeom>
          <a:noFill/>
          <a:ln w="25200" cap="flat">
            <a:solidFill>
              <a:srgbClr val="999999"/>
            </a:solidFill>
            <a:prstDash val="solid"/>
            <a:round/>
          </a:ln>
        </p:spPr>
        <p:txBody>
          <a:bodyPr vert="horz" wrap="none" lIns="12600" tIns="12600" rIns="12600" bIns="1260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C4FE3B0-EFD5-6B12-6265-9C618D362069}"/>
              </a:ext>
            </a:extLst>
          </p:cNvPr>
          <p:cNvSpPr txBox="1"/>
          <p:nvPr/>
        </p:nvSpPr>
        <p:spPr>
          <a:xfrm>
            <a:off x="680394" y="1515243"/>
            <a:ext cx="7473791" cy="5635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bezoekers, uitzicht, etc.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C54F366-858E-17DF-A941-3659883EA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763" y="470485"/>
            <a:ext cx="2328874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59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879280D-EB10-4811-A284-DD35E766A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BA79D7D-6A57-1734-F6A8-7187804EA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70" y="891821"/>
            <a:ext cx="2328874" cy="113395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B60B196-685F-4E69-B65F-1CDBFBBA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87" y="863029"/>
            <a:ext cx="7643973" cy="55583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3BBAF43-976D-4AC3-98D3-BB07B1416092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03FC1FB-36E4-416D-8217-6E43795D473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7695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EB4947-F0F3-437C-A457-737E0BAD5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414" y="259195"/>
            <a:ext cx="8761857" cy="1084679"/>
          </a:xfrm>
        </p:spPr>
        <p:txBody>
          <a:bodyPr/>
          <a:lstStyle/>
          <a:p>
            <a:pPr algn="l"/>
            <a:r>
              <a:rPr lang="nl-NL" dirty="0"/>
              <a:t>Onderzoeksproject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581A28-89C1-4710-8454-2AC22FC2A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BC81D61-A938-4B95-9E14-107B1B49A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43874"/>
            <a:ext cx="8131996" cy="485144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208A384-168E-B1C9-7A77-594B8E8BC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091" y="200277"/>
            <a:ext cx="2328874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96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CE00279-8E8E-43EA-9A0B-8DCB5B280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936" y="952928"/>
            <a:ext cx="7243281" cy="495214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575CCC3-405A-A5F4-F130-B3E97832D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750" y="561883"/>
            <a:ext cx="2328874" cy="113395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9A2FD57-819C-5D89-FF78-285063699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07" y="413499"/>
            <a:ext cx="1143835" cy="11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93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867CF02-4B4F-42A5-9D87-777457CB5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35" y="865410"/>
            <a:ext cx="7852329" cy="512718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37C97E2-2449-1597-24FF-2279D4513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126" y="147103"/>
            <a:ext cx="2328874" cy="113395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A9D3E53-BAE3-CCA4-7113-3AB6B17E1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07" y="413499"/>
            <a:ext cx="1143835" cy="11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61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28E9C-9548-9FAC-219A-A882F444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63A895-3D19-D96C-1D36-455CEAC9384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07010" y="619762"/>
            <a:ext cx="7293990" cy="1168402"/>
          </a:xfrm>
        </p:spPr>
        <p:txBody>
          <a:bodyPr/>
          <a:lstStyle/>
          <a:p>
            <a:pPr lvl="0" algn="l"/>
            <a:r>
              <a:rPr lang="nl-NL" sz="3600" dirty="0"/>
              <a:t>Agroforestry Netwerken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FC7D0CC-2829-FABD-A833-24A97ED9CE7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2407916"/>
            <a:ext cx="6858000" cy="3515355"/>
          </a:xfrm>
        </p:spPr>
        <p:txBody>
          <a:bodyPr/>
          <a:lstStyle/>
          <a:p>
            <a:pPr lvl="0"/>
            <a:endParaRPr lang="nl-NL" sz="3600" dirty="0"/>
          </a:p>
          <a:p>
            <a:pPr lvl="0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D07747B-5F04-844C-09FD-BE74AFFFB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713" y="213091"/>
            <a:ext cx="2328874" cy="113395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D8223489-EAF3-9D85-11CD-46D18268E6C4}"/>
              </a:ext>
            </a:extLst>
          </p:cNvPr>
          <p:cNvSpPr txBox="1"/>
          <p:nvPr/>
        </p:nvSpPr>
        <p:spPr>
          <a:xfrm>
            <a:off x="1142999" y="2277194"/>
            <a:ext cx="704889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/>
              <a:t>- Bijeen brengen boeren (studieclub)</a:t>
            </a:r>
          </a:p>
          <a:p>
            <a:r>
              <a:rPr lang="nl-NL" sz="3600" dirty="0"/>
              <a:t>- Gezien worden; ondersteuning</a:t>
            </a:r>
          </a:p>
          <a:p>
            <a:r>
              <a:rPr lang="nl-NL" sz="3600" dirty="0"/>
              <a:t>- Workshops/ excursies/ artikelen</a:t>
            </a:r>
          </a:p>
          <a:p>
            <a:r>
              <a:rPr lang="nl-NL" sz="3600" dirty="0"/>
              <a:t>- Ontwerpen </a:t>
            </a:r>
            <a:r>
              <a:rPr lang="nl-NL" sz="3600" dirty="0" err="1"/>
              <a:t>agroforestry</a:t>
            </a:r>
            <a:r>
              <a:rPr lang="nl-NL" sz="3600" dirty="0"/>
              <a:t>-systemen</a:t>
            </a:r>
          </a:p>
          <a:p>
            <a:r>
              <a:rPr lang="nl-NL" sz="3600" dirty="0"/>
              <a:t>- Advies, bedrijfsplannen, </a:t>
            </a:r>
          </a:p>
          <a:p>
            <a:r>
              <a:rPr lang="nl-NL" sz="3600" dirty="0"/>
              <a:t>- Financiering regelen</a:t>
            </a:r>
          </a:p>
          <a:p>
            <a:r>
              <a:rPr lang="nl-NL" sz="3600" dirty="0"/>
              <a:t>- Informeren gemeente, banken, etc.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ECF8F9C-D303-177D-9F11-382E661E0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07" y="413499"/>
            <a:ext cx="1143835" cy="11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21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8A4C9-467F-CEA5-0364-6CFF65DAE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rije vorm: vorm 2">
            <a:extLst>
              <a:ext uri="{FF2B5EF4-FFF2-40B4-BE49-F238E27FC236}">
                <a16:creationId xmlns:a16="http://schemas.microsoft.com/office/drawing/2014/main" id="{F3BBB128-64DA-74EB-8420-F9CAAB00992F}"/>
              </a:ext>
            </a:extLst>
          </p:cNvPr>
          <p:cNvSpPr/>
          <p:nvPr/>
        </p:nvSpPr>
        <p:spPr>
          <a:xfrm>
            <a:off x="457378" y="274320"/>
            <a:ext cx="8229243" cy="1143000"/>
          </a:xfrm>
          <a:custGeom>
            <a:avLst/>
            <a:gdLst>
              <a:gd name="f0" fmla="val w"/>
              <a:gd name="f1" fmla="val h"/>
              <a:gd name="f2" fmla="val 0"/>
              <a:gd name="f3" fmla="val 22860"/>
              <a:gd name="f4" fmla="val 3176"/>
              <a:gd name="f5" fmla="*/ f0 1 22860"/>
              <a:gd name="f6" fmla="*/ f1 1 3176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22860"/>
              <a:gd name="f13" fmla="*/ f10 1 3176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22860" h="3176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close/>
              </a:path>
            </a:pathLst>
          </a:custGeom>
          <a:solidFill>
            <a:srgbClr val="FFFF99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Tekstvak 3">
            <a:extLst>
              <a:ext uri="{FF2B5EF4-FFF2-40B4-BE49-F238E27FC236}">
                <a16:creationId xmlns:a16="http://schemas.microsoft.com/office/drawing/2014/main" id="{3BBF3C5D-5FA5-719D-5A97-D67E1B15B6E9}"/>
              </a:ext>
            </a:extLst>
          </p:cNvPr>
          <p:cNvSpPr txBox="1"/>
          <p:nvPr/>
        </p:nvSpPr>
        <p:spPr>
          <a:xfrm>
            <a:off x="1481757" y="566278"/>
            <a:ext cx="637675" cy="68877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     </a:t>
            </a:r>
          </a:p>
        </p:txBody>
      </p:sp>
      <p:sp>
        <p:nvSpPr>
          <p:cNvPr id="4" name="Tekstvak 5">
            <a:extLst>
              <a:ext uri="{FF2B5EF4-FFF2-40B4-BE49-F238E27FC236}">
                <a16:creationId xmlns:a16="http://schemas.microsoft.com/office/drawing/2014/main" id="{1B4245CC-9B89-B11D-69B2-9AC65AB2CEBF}"/>
              </a:ext>
            </a:extLst>
          </p:cNvPr>
          <p:cNvSpPr txBox="1"/>
          <p:nvPr/>
        </p:nvSpPr>
        <p:spPr>
          <a:xfrm>
            <a:off x="548640" y="2082244"/>
            <a:ext cx="77714" cy="37568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.</a:t>
            </a:r>
          </a:p>
        </p:txBody>
      </p:sp>
      <p:sp>
        <p:nvSpPr>
          <p:cNvPr id="5" name="Tekstvak 9">
            <a:extLst>
              <a:ext uri="{FF2B5EF4-FFF2-40B4-BE49-F238E27FC236}">
                <a16:creationId xmlns:a16="http://schemas.microsoft.com/office/drawing/2014/main" id="{EB9C4AC5-F185-75E6-66AC-2B890FB5A2B8}"/>
              </a:ext>
            </a:extLst>
          </p:cNvPr>
          <p:cNvSpPr txBox="1"/>
          <p:nvPr/>
        </p:nvSpPr>
        <p:spPr>
          <a:xfrm>
            <a:off x="780120" y="2441521"/>
            <a:ext cx="304559" cy="3402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i-IN" sz="2400" b="0" i="0" u="none" strike="noStrike" kern="1200" cap="none" spc="0" baseline="0">
                <a:solidFill>
                  <a:srgbClr val="000000"/>
                </a:solidFill>
                <a:uFillTx/>
                <a:latin typeface="Helvetica"/>
                <a:ea typeface="Segoe UI" pitchFamily="2"/>
                <a:cs typeface="Helvetica"/>
              </a:rPr>
              <a:t> </a:t>
            </a:r>
          </a:p>
        </p:txBody>
      </p:sp>
      <p:sp>
        <p:nvSpPr>
          <p:cNvPr id="6" name="Tekstvak 12">
            <a:extLst>
              <a:ext uri="{FF2B5EF4-FFF2-40B4-BE49-F238E27FC236}">
                <a16:creationId xmlns:a16="http://schemas.microsoft.com/office/drawing/2014/main" id="{9836541E-0812-09F9-7250-166F51A52F1E}"/>
              </a:ext>
            </a:extLst>
          </p:cNvPr>
          <p:cNvSpPr txBox="1"/>
          <p:nvPr/>
        </p:nvSpPr>
        <p:spPr>
          <a:xfrm>
            <a:off x="780120" y="2847962"/>
            <a:ext cx="304559" cy="3402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i-IN" sz="2400" b="0" i="0" u="none" strike="noStrike" kern="1200" cap="none" spc="0" baseline="0">
                <a:solidFill>
                  <a:srgbClr val="000000"/>
                </a:solidFill>
                <a:uFillTx/>
                <a:latin typeface="Helvetica"/>
                <a:ea typeface="Segoe UI" pitchFamily="2"/>
                <a:cs typeface="Helvetica"/>
              </a:rPr>
              <a:t> 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F954189-0E42-DE68-09CC-26062F5C3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173" y="-18581"/>
            <a:ext cx="8719794" cy="687658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00977F8-8212-F758-516B-30B326F9D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39" y="5445370"/>
            <a:ext cx="1143835" cy="11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95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45385" y="1518401"/>
            <a:ext cx="7049979" cy="4740998"/>
          </a:xfrm>
        </p:spPr>
        <p:txBody>
          <a:bodyPr>
            <a:normAutofit fontScale="25000" lnSpcReduction="20000"/>
          </a:bodyPr>
          <a:lstStyle/>
          <a:p>
            <a:pPr algn="l"/>
            <a:endParaRPr lang="nl-NL" sz="9600" dirty="0">
              <a:solidFill>
                <a:schemeClr val="tx1"/>
              </a:solidFill>
            </a:endParaRPr>
          </a:p>
          <a:p>
            <a:pPr algn="l"/>
            <a:r>
              <a:rPr lang="nl-NL" sz="9600" dirty="0">
                <a:solidFill>
                  <a:schemeClr val="tx1"/>
                </a:solidFill>
              </a:rPr>
              <a:t>- </a:t>
            </a:r>
            <a:r>
              <a:rPr lang="nl-NL" sz="11200" dirty="0">
                <a:solidFill>
                  <a:schemeClr val="tx1"/>
                </a:solidFill>
              </a:rPr>
              <a:t>Van onderop; beginnen bij boer</a:t>
            </a:r>
            <a:br>
              <a:rPr lang="nl-NL" sz="11200" dirty="0">
                <a:solidFill>
                  <a:schemeClr val="tx1"/>
                </a:solidFill>
              </a:rPr>
            </a:br>
            <a:endParaRPr lang="nl-NL" sz="11200" dirty="0">
              <a:solidFill>
                <a:schemeClr val="tx1"/>
              </a:solidFill>
            </a:endParaRPr>
          </a:p>
          <a:p>
            <a:pPr algn="l"/>
            <a:r>
              <a:rPr lang="nl-NL" sz="11200" dirty="0">
                <a:solidFill>
                  <a:schemeClr val="tx1"/>
                </a:solidFill>
              </a:rPr>
              <a:t>- Lopende netwerken in Noord-Brabant, Gelderland, Limburg, Zeeland, Utrecht Overijssel en Flevoland </a:t>
            </a:r>
          </a:p>
          <a:p>
            <a:pPr algn="l"/>
            <a:r>
              <a:rPr lang="nl-NL" sz="11200" dirty="0">
                <a:solidFill>
                  <a:schemeClr val="tx1"/>
                </a:solidFill>
              </a:rPr>
              <a:t>* 1000 </a:t>
            </a:r>
            <a:r>
              <a:rPr lang="nl-NL" sz="11200" dirty="0" err="1">
                <a:solidFill>
                  <a:schemeClr val="tx1"/>
                </a:solidFill>
              </a:rPr>
              <a:t>hect</a:t>
            </a:r>
            <a:r>
              <a:rPr lang="nl-NL" sz="11200" dirty="0">
                <a:solidFill>
                  <a:schemeClr val="tx1"/>
                </a:solidFill>
              </a:rPr>
              <a:t> aanplant /1000 </a:t>
            </a:r>
            <a:r>
              <a:rPr lang="nl-NL" sz="11200" dirty="0" err="1">
                <a:solidFill>
                  <a:schemeClr val="tx1"/>
                </a:solidFill>
              </a:rPr>
              <a:t>hect</a:t>
            </a:r>
            <a:r>
              <a:rPr lang="nl-NL" sz="11200" dirty="0">
                <a:solidFill>
                  <a:schemeClr val="tx1"/>
                </a:solidFill>
              </a:rPr>
              <a:t> in plan		    </a:t>
            </a:r>
            <a:br>
              <a:rPr lang="nl-NL" sz="11200" dirty="0">
                <a:solidFill>
                  <a:schemeClr val="tx1"/>
                </a:solidFill>
              </a:rPr>
            </a:br>
            <a:r>
              <a:rPr lang="nl-NL" sz="11200" dirty="0">
                <a:solidFill>
                  <a:schemeClr val="tx1"/>
                </a:solidFill>
              </a:rPr>
              <a:t>* elke provincie heeft ondersteuningsteam</a:t>
            </a:r>
          </a:p>
          <a:p>
            <a:pPr algn="l"/>
            <a:r>
              <a:rPr lang="nl-NL" sz="11200" dirty="0">
                <a:solidFill>
                  <a:schemeClr val="tx1"/>
                </a:solidFill>
              </a:rPr>
              <a:t>- Eerste stappen Friesland, Groningen, Drenthe, Noord- &amp; Zuid Holland </a:t>
            </a:r>
            <a:br>
              <a:rPr lang="nl-NL" sz="11200" dirty="0">
                <a:solidFill>
                  <a:schemeClr val="tx1"/>
                </a:solidFill>
              </a:rPr>
            </a:br>
            <a:br>
              <a:rPr lang="nl-NL" sz="9600" dirty="0">
                <a:solidFill>
                  <a:schemeClr val="tx1"/>
                </a:solidFill>
              </a:rPr>
            </a:br>
            <a:endParaRPr lang="nl-NL" sz="9600" dirty="0">
              <a:solidFill>
                <a:schemeClr val="tx1"/>
              </a:solidFill>
            </a:endParaRPr>
          </a:p>
          <a:p>
            <a:pPr algn="l"/>
            <a:endParaRPr lang="nl-NL" sz="9600" dirty="0">
              <a:solidFill>
                <a:schemeClr val="tx1"/>
              </a:solidFill>
            </a:endParaRPr>
          </a:p>
          <a:p>
            <a:pPr algn="l"/>
            <a:endParaRPr lang="nl-NL" sz="9600" dirty="0">
              <a:solidFill>
                <a:schemeClr val="tx1"/>
              </a:solidFill>
            </a:endParaRPr>
          </a:p>
          <a:p>
            <a:pPr algn="l"/>
            <a:r>
              <a:rPr lang="nl-NL" sz="9600" dirty="0">
                <a:solidFill>
                  <a:schemeClr val="tx1"/>
                </a:solidFill>
              </a:rPr>
              <a:t>	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8" name="AutoShape 2" descr="Afbeeldingsresultaat voor provincie brabant"/>
          <p:cNvSpPr>
            <a:spLocks noChangeAspect="1" noChangeArrowheads="1"/>
          </p:cNvSpPr>
          <p:nvPr/>
        </p:nvSpPr>
        <p:spPr bwMode="auto">
          <a:xfrm>
            <a:off x="155575" y="-525463"/>
            <a:ext cx="411480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4" descr="Afbeeldingsresultaat voor provincie brabant"/>
          <p:cNvSpPr>
            <a:spLocks noChangeAspect="1" noChangeArrowheads="1"/>
          </p:cNvSpPr>
          <p:nvPr/>
        </p:nvSpPr>
        <p:spPr bwMode="auto">
          <a:xfrm>
            <a:off x="307975" y="-373063"/>
            <a:ext cx="411480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479E44A-A022-4453-B6C3-A8E7D1F35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351457"/>
            <a:ext cx="2329565" cy="1138310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21E0EC9A-2336-4690-BA20-F7E037F6A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13499"/>
            <a:ext cx="8836025" cy="830839"/>
          </a:xfrm>
        </p:spPr>
        <p:txBody>
          <a:bodyPr>
            <a:normAutofit/>
          </a:bodyPr>
          <a:lstStyle/>
          <a:p>
            <a:pPr algn="l"/>
            <a:r>
              <a:rPr lang="nl-NL" sz="4000" b="1" dirty="0"/>
              <a:t>Stand van zaken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844CAD9-5017-A7F6-B41C-376D3CB49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07" y="413499"/>
            <a:ext cx="1143835" cy="11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36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28E05-075B-48F6-B222-617EDE602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Bedrijfsplannen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D6CBD62-F2D8-4B47-B441-F0981F281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74" y="1716207"/>
            <a:ext cx="8090093" cy="475252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0A0D09A-2345-48D2-B6F2-0E8515351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389265"/>
            <a:ext cx="2328874" cy="113395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79D4C5D-1820-2770-6899-8362A3A22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07" y="413499"/>
            <a:ext cx="1143835" cy="11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95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ABD950-CD40-4EAF-B032-5D76E3B97BE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07010" y="619762"/>
            <a:ext cx="7293990" cy="1168402"/>
          </a:xfrm>
        </p:spPr>
        <p:txBody>
          <a:bodyPr/>
          <a:lstStyle/>
          <a:p>
            <a:pPr lvl="0" algn="l"/>
            <a:r>
              <a:rPr lang="nl-NL" sz="3600" dirty="0"/>
              <a:t>Agroforestry Netwerken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23CE740-8147-489F-8262-771F265D683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2407916"/>
            <a:ext cx="6858000" cy="3515355"/>
          </a:xfrm>
        </p:spPr>
        <p:txBody>
          <a:bodyPr/>
          <a:lstStyle/>
          <a:p>
            <a:pPr lvl="0"/>
            <a:endParaRPr lang="nl-NL" sz="3600" dirty="0"/>
          </a:p>
          <a:p>
            <a:pPr lvl="0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730C915-AB82-B8EC-7419-4D04E4443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713" y="213091"/>
            <a:ext cx="2328874" cy="113395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63CA1FD-D507-9FF0-E69E-477745322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62" y="0"/>
            <a:ext cx="7975076" cy="67920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1A59EB2-C904-B56B-A53A-8F11345BF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13" y="1269606"/>
            <a:ext cx="1143835" cy="113831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08BE6-42BF-4728-BEC7-99E84CDFA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1368151"/>
          </a:xfrm>
        </p:spPr>
        <p:txBody>
          <a:bodyPr/>
          <a:lstStyle/>
          <a:p>
            <a:pPr algn="l"/>
            <a:r>
              <a:rPr lang="nl-NL" dirty="0"/>
              <a:t>Wet- en regelgeving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516307A-DEA8-4B22-8968-F1EB4C7B1D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705492"/>
            <a:ext cx="6400800" cy="3459811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dirty="0"/>
              <a:t>Gewascode, betalingsrechten en GLB, mestrechten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dirty="0"/>
              <a:t>Bestemmingsplan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dirty="0" err="1"/>
              <a:t>Herplantplicht</a:t>
            </a:r>
            <a:r>
              <a:rPr lang="nl-NL" dirty="0"/>
              <a:t>/ Natuurbeschermingswet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dirty="0"/>
              <a:t>Financiers/banken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dirty="0"/>
              <a:t>Waterschappen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942AE05-CE0F-4DD1-94FB-BA616757E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647" y="242818"/>
            <a:ext cx="2328874" cy="113395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6BAEEE1-1943-5B37-F823-96ADEF1E9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79" y="191787"/>
            <a:ext cx="1143835" cy="11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29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BB779-F28C-5A18-E123-78EB4F036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632CD5-1B53-0E67-5D9F-323B346491A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3000" y="619762"/>
            <a:ext cx="6858000" cy="1168402"/>
          </a:xfrm>
        </p:spPr>
        <p:txBody>
          <a:bodyPr/>
          <a:lstStyle/>
          <a:p>
            <a:pPr lvl="0"/>
            <a:br>
              <a:rPr lang="nl-NL" sz="3600" dirty="0"/>
            </a:br>
            <a:r>
              <a:rPr lang="nl-NL" sz="3600" dirty="0"/>
              <a:t> Lerend netwerk Agroforestry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8AB57D5-9DBC-4AC6-D7DF-9BA49091E65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2407916"/>
            <a:ext cx="6858000" cy="3515355"/>
          </a:xfrm>
        </p:spPr>
        <p:txBody>
          <a:bodyPr/>
          <a:lstStyle/>
          <a:p>
            <a:pPr lvl="0"/>
            <a:endParaRPr lang="nl-NL" sz="3600" dirty="0"/>
          </a:p>
          <a:p>
            <a:pPr lvl="0"/>
            <a:r>
              <a:rPr lang="nl-NL" dirty="0"/>
              <a:t>Piet Rombouts</a:t>
            </a:r>
          </a:p>
          <a:p>
            <a:pPr lvl="0"/>
            <a:r>
              <a:rPr lang="nl-NL" dirty="0">
                <a:hlinkClick r:id="rId2"/>
              </a:rPr>
              <a:t>Piet@RomboutsAgroEco.nl</a:t>
            </a:r>
            <a:endParaRPr lang="nl-NL" dirty="0"/>
          </a:p>
          <a:p>
            <a:pPr lvl="0"/>
            <a:r>
              <a:rPr lang="nl-NL" dirty="0"/>
              <a:t>06-15108084</a:t>
            </a:r>
          </a:p>
          <a:p>
            <a:pPr lvl="0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0006C0D-53C0-F725-1DEF-9BA2F2F2A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07" y="413499"/>
            <a:ext cx="1143835" cy="11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19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37B4E-ED92-993E-4BAB-64193016F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rije vorm: vorm 2">
            <a:extLst>
              <a:ext uri="{FF2B5EF4-FFF2-40B4-BE49-F238E27FC236}">
                <a16:creationId xmlns:a16="http://schemas.microsoft.com/office/drawing/2014/main" id="{28DBF417-8CFF-631C-F8B3-CBCD837F2C33}"/>
              </a:ext>
            </a:extLst>
          </p:cNvPr>
          <p:cNvSpPr/>
          <p:nvPr/>
        </p:nvSpPr>
        <p:spPr>
          <a:xfrm>
            <a:off x="457200" y="274320"/>
            <a:ext cx="8229243" cy="1143000"/>
          </a:xfrm>
          <a:custGeom>
            <a:avLst/>
            <a:gdLst>
              <a:gd name="f0" fmla="val w"/>
              <a:gd name="f1" fmla="val h"/>
              <a:gd name="f2" fmla="val 0"/>
              <a:gd name="f3" fmla="val 22860"/>
              <a:gd name="f4" fmla="val 3176"/>
              <a:gd name="f5" fmla="*/ f0 1 22860"/>
              <a:gd name="f6" fmla="*/ f1 1 3176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22860"/>
              <a:gd name="f13" fmla="*/ f10 1 3176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22860" h="3176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close/>
              </a:path>
            </a:pathLst>
          </a:custGeom>
          <a:solidFill>
            <a:srgbClr val="FFFF99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Tekstvak 3">
            <a:extLst>
              <a:ext uri="{FF2B5EF4-FFF2-40B4-BE49-F238E27FC236}">
                <a16:creationId xmlns:a16="http://schemas.microsoft.com/office/drawing/2014/main" id="{31C0C51D-26D9-1E8F-1EA8-0F883E655642}"/>
              </a:ext>
            </a:extLst>
          </p:cNvPr>
          <p:cNvSpPr txBox="1"/>
          <p:nvPr/>
        </p:nvSpPr>
        <p:spPr>
          <a:xfrm>
            <a:off x="1481757" y="566278"/>
            <a:ext cx="4288162" cy="68877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400" dirty="0">
                <a:solidFill>
                  <a:srgbClr val="000000"/>
                </a:solidFill>
                <a:latin typeface="Calibri"/>
                <a:ea typeface="Segoe UI" pitchFamily="2"/>
                <a:cs typeface="Calibri"/>
              </a:rPr>
              <a:t>       Paolo Freire</a:t>
            </a:r>
            <a:r>
              <a:rPr lang="nl-NL" sz="4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     </a:t>
            </a:r>
          </a:p>
        </p:txBody>
      </p:sp>
      <p:sp>
        <p:nvSpPr>
          <p:cNvPr id="4" name="Tekstvak 5">
            <a:extLst>
              <a:ext uri="{FF2B5EF4-FFF2-40B4-BE49-F238E27FC236}">
                <a16:creationId xmlns:a16="http://schemas.microsoft.com/office/drawing/2014/main" id="{BAF11DF0-D27B-E67F-4F65-A23817D9FB4F}"/>
              </a:ext>
            </a:extLst>
          </p:cNvPr>
          <p:cNvSpPr txBox="1"/>
          <p:nvPr/>
        </p:nvSpPr>
        <p:spPr>
          <a:xfrm>
            <a:off x="548640" y="2082244"/>
            <a:ext cx="77714" cy="37568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.</a:t>
            </a:r>
          </a:p>
        </p:txBody>
      </p:sp>
      <p:sp>
        <p:nvSpPr>
          <p:cNvPr id="5" name="Tekstvak 9">
            <a:extLst>
              <a:ext uri="{FF2B5EF4-FFF2-40B4-BE49-F238E27FC236}">
                <a16:creationId xmlns:a16="http://schemas.microsoft.com/office/drawing/2014/main" id="{5B93AC58-A8DD-0294-422F-6550B7A130ED}"/>
              </a:ext>
            </a:extLst>
          </p:cNvPr>
          <p:cNvSpPr txBox="1"/>
          <p:nvPr/>
        </p:nvSpPr>
        <p:spPr>
          <a:xfrm>
            <a:off x="780120" y="2441521"/>
            <a:ext cx="304559" cy="3402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i-IN" sz="2400" b="0" i="0" u="none" strike="noStrike" kern="1200" cap="none" spc="0" baseline="0">
                <a:solidFill>
                  <a:srgbClr val="000000"/>
                </a:solidFill>
                <a:uFillTx/>
                <a:latin typeface="Helvetica"/>
                <a:ea typeface="Segoe UI" pitchFamily="2"/>
                <a:cs typeface="Helvetica"/>
              </a:rPr>
              <a:t> </a:t>
            </a:r>
          </a:p>
        </p:txBody>
      </p:sp>
      <p:sp>
        <p:nvSpPr>
          <p:cNvPr id="6" name="Tekstvak 12">
            <a:extLst>
              <a:ext uri="{FF2B5EF4-FFF2-40B4-BE49-F238E27FC236}">
                <a16:creationId xmlns:a16="http://schemas.microsoft.com/office/drawing/2014/main" id="{2951B14A-1B91-82D0-E2AD-DF2BA9D79555}"/>
              </a:ext>
            </a:extLst>
          </p:cNvPr>
          <p:cNvSpPr txBox="1"/>
          <p:nvPr/>
        </p:nvSpPr>
        <p:spPr>
          <a:xfrm>
            <a:off x="780120" y="2847962"/>
            <a:ext cx="304559" cy="3402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i-IN" sz="2400" b="0" i="0" u="none" strike="noStrike" kern="1200" cap="none" spc="0" baseline="0">
                <a:solidFill>
                  <a:srgbClr val="000000"/>
                </a:solidFill>
                <a:uFillTx/>
                <a:latin typeface="Helvetica"/>
                <a:ea typeface="Segoe UI" pitchFamily="2"/>
                <a:cs typeface="Helvetica"/>
              </a:rPr>
              <a:t> 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AD8172A-7A11-C399-A9AA-3D882EF8B53A}"/>
              </a:ext>
            </a:extLst>
          </p:cNvPr>
          <p:cNvSpPr txBox="1"/>
          <p:nvPr/>
        </p:nvSpPr>
        <p:spPr>
          <a:xfrm>
            <a:off x="1244339" y="1960775"/>
            <a:ext cx="630653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/>
              <a:t>Transitie:</a:t>
            </a:r>
          </a:p>
          <a:p>
            <a:endParaRPr lang="nl-NL" sz="3600" dirty="0"/>
          </a:p>
          <a:p>
            <a:r>
              <a:rPr lang="nl-NL" sz="3600" dirty="0"/>
              <a:t>situatie boer uitgangspunt; met alle economische, bedrijfskundige, wettelijke en sociale voorwaarden (totale belevingswereld)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BA5BFF6-25DB-296E-403A-C2EA39A47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691" y="274320"/>
            <a:ext cx="2328874" cy="113395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22BA3C5-27E4-16B0-DF2E-EBD4BBD9C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02" y="370982"/>
            <a:ext cx="1143835" cy="11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07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rije vorm: vorm 2">
            <a:extLst>
              <a:ext uri="{FF2B5EF4-FFF2-40B4-BE49-F238E27FC236}">
                <a16:creationId xmlns:a16="http://schemas.microsoft.com/office/drawing/2014/main" id="{B208705E-F212-4513-97DA-B37FA07AF253}"/>
              </a:ext>
            </a:extLst>
          </p:cNvPr>
          <p:cNvSpPr/>
          <p:nvPr/>
        </p:nvSpPr>
        <p:spPr>
          <a:xfrm>
            <a:off x="457200" y="274320"/>
            <a:ext cx="8229243" cy="1143000"/>
          </a:xfrm>
          <a:custGeom>
            <a:avLst/>
            <a:gdLst>
              <a:gd name="f0" fmla="val w"/>
              <a:gd name="f1" fmla="val h"/>
              <a:gd name="f2" fmla="val 0"/>
              <a:gd name="f3" fmla="val 22860"/>
              <a:gd name="f4" fmla="val 3176"/>
              <a:gd name="f5" fmla="*/ f0 1 22860"/>
              <a:gd name="f6" fmla="*/ f1 1 3176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22860"/>
              <a:gd name="f13" fmla="*/ f10 1 3176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22860" h="3176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close/>
              </a:path>
            </a:pathLst>
          </a:custGeom>
          <a:solidFill>
            <a:srgbClr val="FFFF99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Tekstvak 3">
            <a:extLst>
              <a:ext uri="{FF2B5EF4-FFF2-40B4-BE49-F238E27FC236}">
                <a16:creationId xmlns:a16="http://schemas.microsoft.com/office/drawing/2014/main" id="{6B7CE6B2-5E45-4C86-8A21-68FBC78DC139}"/>
              </a:ext>
            </a:extLst>
          </p:cNvPr>
          <p:cNvSpPr txBox="1"/>
          <p:nvPr/>
        </p:nvSpPr>
        <p:spPr>
          <a:xfrm>
            <a:off x="1481757" y="566278"/>
            <a:ext cx="5814605" cy="68877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    Wat is Agroforestry?     </a:t>
            </a:r>
          </a:p>
        </p:txBody>
      </p:sp>
      <p:sp>
        <p:nvSpPr>
          <p:cNvPr id="4" name="Tekstvak 5">
            <a:extLst>
              <a:ext uri="{FF2B5EF4-FFF2-40B4-BE49-F238E27FC236}">
                <a16:creationId xmlns:a16="http://schemas.microsoft.com/office/drawing/2014/main" id="{6A0A2D6E-D6D9-4F90-A643-FB876E81326C}"/>
              </a:ext>
            </a:extLst>
          </p:cNvPr>
          <p:cNvSpPr txBox="1"/>
          <p:nvPr/>
        </p:nvSpPr>
        <p:spPr>
          <a:xfrm>
            <a:off x="548640" y="2082244"/>
            <a:ext cx="77714" cy="37568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.</a:t>
            </a:r>
          </a:p>
        </p:txBody>
      </p:sp>
      <p:sp>
        <p:nvSpPr>
          <p:cNvPr id="5" name="Tekstvak 9">
            <a:extLst>
              <a:ext uri="{FF2B5EF4-FFF2-40B4-BE49-F238E27FC236}">
                <a16:creationId xmlns:a16="http://schemas.microsoft.com/office/drawing/2014/main" id="{2C3228BB-C14F-4B1D-9D19-246962F81DF8}"/>
              </a:ext>
            </a:extLst>
          </p:cNvPr>
          <p:cNvSpPr txBox="1"/>
          <p:nvPr/>
        </p:nvSpPr>
        <p:spPr>
          <a:xfrm>
            <a:off x="780120" y="2441521"/>
            <a:ext cx="304559" cy="3402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i-IN" sz="2400" b="0" i="0" u="none" strike="noStrike" kern="1200" cap="none" spc="0" baseline="0">
                <a:solidFill>
                  <a:srgbClr val="000000"/>
                </a:solidFill>
                <a:uFillTx/>
                <a:latin typeface="Helvetica"/>
                <a:ea typeface="Segoe UI" pitchFamily="2"/>
                <a:cs typeface="Helvetica"/>
              </a:rPr>
              <a:t> </a:t>
            </a:r>
          </a:p>
        </p:txBody>
      </p:sp>
      <p:sp>
        <p:nvSpPr>
          <p:cNvPr id="6" name="Tekstvak 12">
            <a:extLst>
              <a:ext uri="{FF2B5EF4-FFF2-40B4-BE49-F238E27FC236}">
                <a16:creationId xmlns:a16="http://schemas.microsoft.com/office/drawing/2014/main" id="{86DF35F8-C20D-4A51-A3A7-C665C9C63A34}"/>
              </a:ext>
            </a:extLst>
          </p:cNvPr>
          <p:cNvSpPr txBox="1"/>
          <p:nvPr/>
        </p:nvSpPr>
        <p:spPr>
          <a:xfrm>
            <a:off x="780120" y="2847962"/>
            <a:ext cx="304559" cy="3402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i-IN" sz="2400" b="0" i="0" u="none" strike="noStrike" kern="1200" cap="none" spc="0" baseline="0">
                <a:solidFill>
                  <a:srgbClr val="000000"/>
                </a:solidFill>
                <a:uFillTx/>
                <a:latin typeface="Helvetica"/>
                <a:ea typeface="Segoe UI" pitchFamily="2"/>
                <a:cs typeface="Helvetica"/>
              </a:rPr>
              <a:t> </a:t>
            </a:r>
          </a:p>
        </p:txBody>
      </p:sp>
      <p:pic>
        <p:nvPicPr>
          <p:cNvPr id="7" name="Afbeelding 21">
            <a:extLst>
              <a:ext uri="{FF2B5EF4-FFF2-40B4-BE49-F238E27FC236}">
                <a16:creationId xmlns:a16="http://schemas.microsoft.com/office/drawing/2014/main" id="{6EBFF96C-53FE-4322-B601-09859BD51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39" y="1821037"/>
            <a:ext cx="8646164" cy="50369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511CAA0-40EA-2335-AD62-568E5624B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569" y="283366"/>
            <a:ext cx="2328874" cy="113395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8665530-7C5A-5E76-0249-71E9D6996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922" y="219583"/>
            <a:ext cx="1143835" cy="11383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F86B12DD-EFE8-4692-8C1C-625887EBBDBC}"/>
              </a:ext>
            </a:extLst>
          </p:cNvPr>
          <p:cNvSpPr/>
          <p:nvPr/>
        </p:nvSpPr>
        <p:spPr>
          <a:xfrm>
            <a:off x="46794" y="0"/>
            <a:ext cx="9143643" cy="6857643"/>
          </a:xfrm>
          <a:custGeom>
            <a:avLst/>
            <a:gdLst>
              <a:gd name="f0" fmla="val w"/>
              <a:gd name="f1" fmla="val h"/>
              <a:gd name="f2" fmla="val 0"/>
              <a:gd name="f3" fmla="val 25400"/>
              <a:gd name="f4" fmla="val 19050"/>
              <a:gd name="f5" fmla="*/ f0 1 25400"/>
              <a:gd name="f6" fmla="*/ f1 1 19050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25400"/>
              <a:gd name="f13" fmla="*/ f10 1 19050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25400" h="1905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2E348B72-6D3A-41A1-BC0D-F3487471C298}"/>
              </a:ext>
            </a:extLst>
          </p:cNvPr>
          <p:cNvSpPr/>
          <p:nvPr/>
        </p:nvSpPr>
        <p:spPr>
          <a:xfrm>
            <a:off x="457200" y="274320"/>
            <a:ext cx="8229243" cy="1143000"/>
          </a:xfrm>
          <a:custGeom>
            <a:avLst/>
            <a:gdLst>
              <a:gd name="f0" fmla="val w"/>
              <a:gd name="f1" fmla="val h"/>
              <a:gd name="f2" fmla="val 0"/>
              <a:gd name="f3" fmla="val 22860"/>
              <a:gd name="f4" fmla="val 3176"/>
              <a:gd name="f5" fmla="*/ f0 1 22860"/>
              <a:gd name="f6" fmla="*/ f1 1 3176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22860"/>
              <a:gd name="f13" fmla="*/ f10 1 3176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22860" h="3176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close/>
              </a:path>
            </a:pathLst>
          </a:custGeom>
          <a:solidFill>
            <a:srgbClr val="FFFF99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9406CD6-37FD-4603-B6FC-0B416536FE2A}"/>
              </a:ext>
            </a:extLst>
          </p:cNvPr>
          <p:cNvSpPr txBox="1"/>
          <p:nvPr/>
        </p:nvSpPr>
        <p:spPr>
          <a:xfrm>
            <a:off x="707011" y="566278"/>
            <a:ext cx="7157908" cy="6887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Agroforestry en voedselbos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1E88318-2DD2-43F3-A031-6C83984EF7EB}"/>
              </a:ext>
            </a:extLst>
          </p:cNvPr>
          <p:cNvSpPr txBox="1"/>
          <p:nvPr/>
        </p:nvSpPr>
        <p:spPr>
          <a:xfrm>
            <a:off x="548640" y="1691640"/>
            <a:ext cx="4391277" cy="30528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Bomen in de landbouw integreren: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B604849-A69A-47A6-890D-1EC5E319FB16}"/>
              </a:ext>
            </a:extLst>
          </p:cNvPr>
          <p:cNvSpPr txBox="1"/>
          <p:nvPr/>
        </p:nvSpPr>
        <p:spPr>
          <a:xfrm>
            <a:off x="548640" y="2082244"/>
            <a:ext cx="304559" cy="30528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1.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2B60E56-98AB-45FA-B3FE-F4B1BBB65263}"/>
              </a:ext>
            </a:extLst>
          </p:cNvPr>
          <p:cNvSpPr txBox="1"/>
          <p:nvPr/>
        </p:nvSpPr>
        <p:spPr>
          <a:xfrm>
            <a:off x="780120" y="2035079"/>
            <a:ext cx="304559" cy="3402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i-IN" sz="2400" b="0" i="0" u="none" strike="noStrike" kern="1200" cap="none" spc="0" baseline="0">
                <a:solidFill>
                  <a:srgbClr val="000000"/>
                </a:solidFill>
                <a:uFillTx/>
                <a:latin typeface="Helvetica"/>
                <a:ea typeface="Segoe UI" pitchFamily="2"/>
                <a:cs typeface="Helvetica"/>
              </a:rPr>
              <a:t> 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99A2882-A7FC-4D4C-8CEA-E29C8D2CC4F0}"/>
              </a:ext>
            </a:extLst>
          </p:cNvPr>
          <p:cNvSpPr txBox="1"/>
          <p:nvPr/>
        </p:nvSpPr>
        <p:spPr>
          <a:xfrm>
            <a:off x="1063081" y="2082244"/>
            <a:ext cx="5290562" cy="30528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Rijenteelt / Boomgaarden / Alley cropping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82C4CA7-C26E-43A4-87A3-F3CF5FE47139}"/>
              </a:ext>
            </a:extLst>
          </p:cNvPr>
          <p:cNvSpPr txBox="1"/>
          <p:nvPr/>
        </p:nvSpPr>
        <p:spPr>
          <a:xfrm>
            <a:off x="548640" y="2488676"/>
            <a:ext cx="304559" cy="30528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2.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FF1E1B5-3ED0-4B5A-B7EB-5CBEF437CAB5}"/>
              </a:ext>
            </a:extLst>
          </p:cNvPr>
          <p:cNvSpPr txBox="1"/>
          <p:nvPr/>
        </p:nvSpPr>
        <p:spPr>
          <a:xfrm>
            <a:off x="780120" y="2441521"/>
            <a:ext cx="304559" cy="3402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i-IN" sz="2400" b="0" i="0" u="none" strike="noStrike" kern="1200" cap="none" spc="0" baseline="0">
                <a:solidFill>
                  <a:srgbClr val="000000"/>
                </a:solidFill>
                <a:uFillTx/>
                <a:latin typeface="Helvetica"/>
                <a:ea typeface="Segoe UI" pitchFamily="2"/>
                <a:cs typeface="Helvetica"/>
              </a:rPr>
              <a:t> 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A3797F0-74A7-431E-B211-C0A971D528B3}"/>
              </a:ext>
            </a:extLst>
          </p:cNvPr>
          <p:cNvSpPr txBox="1"/>
          <p:nvPr/>
        </p:nvSpPr>
        <p:spPr>
          <a:xfrm>
            <a:off x="1063081" y="2488676"/>
            <a:ext cx="3283555" cy="30528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Bosweides / Silvopastures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FC7160B-CC35-48EE-B243-1D85F0EC9EE6}"/>
              </a:ext>
            </a:extLst>
          </p:cNvPr>
          <p:cNvSpPr txBox="1"/>
          <p:nvPr/>
        </p:nvSpPr>
        <p:spPr>
          <a:xfrm>
            <a:off x="548640" y="2895118"/>
            <a:ext cx="304559" cy="30528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3.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534A0E1-6451-4DFF-A671-DD41BD1A594C}"/>
              </a:ext>
            </a:extLst>
          </p:cNvPr>
          <p:cNvSpPr txBox="1"/>
          <p:nvPr/>
        </p:nvSpPr>
        <p:spPr>
          <a:xfrm>
            <a:off x="780120" y="2847962"/>
            <a:ext cx="304559" cy="3402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i-IN" sz="2400" b="0" i="0" u="none" strike="noStrike" kern="1200" cap="none" spc="0" baseline="0">
                <a:solidFill>
                  <a:srgbClr val="000000"/>
                </a:solidFill>
                <a:uFillTx/>
                <a:latin typeface="Helvetica"/>
                <a:ea typeface="Segoe UI" pitchFamily="2"/>
                <a:cs typeface="Helvetica"/>
              </a:rPr>
              <a:t> 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F2318A9-5726-4A27-AB55-068E61F54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41" y="3213000"/>
            <a:ext cx="7265164" cy="26211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A233C0B7-C90C-46CD-9956-3DB72915F835}"/>
              </a:ext>
            </a:extLst>
          </p:cNvPr>
          <p:cNvSpPr txBox="1"/>
          <p:nvPr/>
        </p:nvSpPr>
        <p:spPr>
          <a:xfrm>
            <a:off x="1063081" y="2895118"/>
            <a:ext cx="1925644" cy="30528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Voedselbossen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C1D3B8E5-7D76-4E83-875D-CFFBF4A399C5}"/>
              </a:ext>
            </a:extLst>
          </p:cNvPr>
          <p:cNvSpPr txBox="1"/>
          <p:nvPr/>
        </p:nvSpPr>
        <p:spPr>
          <a:xfrm>
            <a:off x="1414796" y="5829117"/>
            <a:ext cx="549362" cy="1789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Natuur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3C5FD59-046C-4EFE-9BFF-B5D8912849A7}"/>
              </a:ext>
            </a:extLst>
          </p:cNvPr>
          <p:cNvSpPr txBox="1"/>
          <p:nvPr/>
        </p:nvSpPr>
        <p:spPr>
          <a:xfrm>
            <a:off x="2935077" y="5815437"/>
            <a:ext cx="874084" cy="1789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Voedselbos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5BE33213-989D-4631-B42B-1C3C47E4BC77}"/>
              </a:ext>
            </a:extLst>
          </p:cNvPr>
          <p:cNvSpPr txBox="1"/>
          <p:nvPr/>
        </p:nvSpPr>
        <p:spPr>
          <a:xfrm>
            <a:off x="4843439" y="5815437"/>
            <a:ext cx="739795" cy="1789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Rijenteelt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2DF0F991-DA93-4539-A96C-4B5B377AB409}"/>
              </a:ext>
            </a:extLst>
          </p:cNvPr>
          <p:cNvSpPr txBox="1"/>
          <p:nvPr/>
        </p:nvSpPr>
        <p:spPr>
          <a:xfrm>
            <a:off x="6607801" y="5613483"/>
            <a:ext cx="1532516" cy="1789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Reguliere landbouw: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A5B7E9D-3265-490A-84BE-DBE72A38D441}"/>
              </a:ext>
            </a:extLst>
          </p:cNvPr>
          <p:cNvSpPr txBox="1"/>
          <p:nvPr/>
        </p:nvSpPr>
        <p:spPr>
          <a:xfrm>
            <a:off x="6607801" y="5816882"/>
            <a:ext cx="1241279" cy="1789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Soms met hagen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CB53C073-5268-47E5-831E-345861592826}"/>
              </a:ext>
            </a:extLst>
          </p:cNvPr>
          <p:cNvSpPr txBox="1"/>
          <p:nvPr/>
        </p:nvSpPr>
        <p:spPr>
          <a:xfrm>
            <a:off x="919081" y="6412321"/>
            <a:ext cx="3571564" cy="23040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Bomen hebben meer dan 30 functies!</a:t>
            </a:r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F80E519B-FC32-60E8-D4EB-885F35F36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332" y="249841"/>
            <a:ext cx="2328874" cy="113395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C2CAD99-B4D3-4091-BC8D-D6C28EE73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1" y="0"/>
            <a:ext cx="9072877" cy="680466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A35322B-3EB5-42F2-8DF0-FBC5DBB82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350" y="873304"/>
            <a:ext cx="7027524" cy="532201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E653E17-967B-C28F-02F7-4C3B9F954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250" y="213091"/>
            <a:ext cx="2328874" cy="113395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FF2686A-48D7-4B20-F1C2-A592C0552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07" y="413499"/>
            <a:ext cx="1143835" cy="11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04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186A7B7-F945-443B-BFE4-C575C6CAB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0C47E22-9278-056E-E637-5A2000491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238" y="109397"/>
            <a:ext cx="2328874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75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rije vorm: vorm 2">
            <a:extLst>
              <a:ext uri="{FF2B5EF4-FFF2-40B4-BE49-F238E27FC236}">
                <a16:creationId xmlns:a16="http://schemas.microsoft.com/office/drawing/2014/main" id="{63C00E81-1C80-4BA5-B3CD-E2E62A56F5A5}"/>
              </a:ext>
            </a:extLst>
          </p:cNvPr>
          <p:cNvSpPr/>
          <p:nvPr/>
        </p:nvSpPr>
        <p:spPr>
          <a:xfrm>
            <a:off x="457200" y="274320"/>
            <a:ext cx="8229243" cy="1143000"/>
          </a:xfrm>
          <a:custGeom>
            <a:avLst/>
            <a:gdLst>
              <a:gd name="f0" fmla="val w"/>
              <a:gd name="f1" fmla="val h"/>
              <a:gd name="f2" fmla="val 0"/>
              <a:gd name="f3" fmla="val 22860"/>
              <a:gd name="f4" fmla="val 3176"/>
              <a:gd name="f5" fmla="*/ f0 1 22860"/>
              <a:gd name="f6" fmla="*/ f1 1 3176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22860"/>
              <a:gd name="f13" fmla="*/ f10 1 3176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22860" h="3176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close/>
              </a:path>
            </a:pathLst>
          </a:custGeom>
          <a:solidFill>
            <a:srgbClr val="FFFF99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Tekstvak 3">
            <a:extLst>
              <a:ext uri="{FF2B5EF4-FFF2-40B4-BE49-F238E27FC236}">
                <a16:creationId xmlns:a16="http://schemas.microsoft.com/office/drawing/2014/main" id="{456C9384-7240-491A-85A6-3FB8214B330B}"/>
              </a:ext>
            </a:extLst>
          </p:cNvPr>
          <p:cNvSpPr txBox="1"/>
          <p:nvPr/>
        </p:nvSpPr>
        <p:spPr>
          <a:xfrm>
            <a:off x="1481757" y="566278"/>
            <a:ext cx="5778377" cy="6887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Agroforestry in Engeland </a:t>
            </a:r>
          </a:p>
        </p:txBody>
      </p:sp>
      <p:sp>
        <p:nvSpPr>
          <p:cNvPr id="4" name="Tekstvak 5">
            <a:extLst>
              <a:ext uri="{FF2B5EF4-FFF2-40B4-BE49-F238E27FC236}">
                <a16:creationId xmlns:a16="http://schemas.microsoft.com/office/drawing/2014/main" id="{4D5792A0-7E30-403C-8A21-264BC475758A}"/>
              </a:ext>
            </a:extLst>
          </p:cNvPr>
          <p:cNvSpPr txBox="1"/>
          <p:nvPr/>
        </p:nvSpPr>
        <p:spPr>
          <a:xfrm>
            <a:off x="548640" y="2082244"/>
            <a:ext cx="77714" cy="37568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Segoe UI" pitchFamily="2"/>
                <a:cs typeface="Calibri"/>
              </a:rPr>
              <a:t>.</a:t>
            </a:r>
          </a:p>
        </p:txBody>
      </p:sp>
      <p:sp>
        <p:nvSpPr>
          <p:cNvPr id="5" name="Tekstvak 9">
            <a:extLst>
              <a:ext uri="{FF2B5EF4-FFF2-40B4-BE49-F238E27FC236}">
                <a16:creationId xmlns:a16="http://schemas.microsoft.com/office/drawing/2014/main" id="{4ABD4A37-B04C-4BD5-952F-9C1878B9B0F6}"/>
              </a:ext>
            </a:extLst>
          </p:cNvPr>
          <p:cNvSpPr txBox="1"/>
          <p:nvPr/>
        </p:nvSpPr>
        <p:spPr>
          <a:xfrm>
            <a:off x="780120" y="2441521"/>
            <a:ext cx="304559" cy="3402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i-IN" sz="2400" b="0" i="0" u="none" strike="noStrike" kern="1200" cap="none" spc="0" baseline="0">
                <a:solidFill>
                  <a:srgbClr val="000000"/>
                </a:solidFill>
                <a:uFillTx/>
                <a:latin typeface="Helvetica"/>
                <a:ea typeface="Segoe UI" pitchFamily="2"/>
                <a:cs typeface="Helvetica"/>
              </a:rPr>
              <a:t> </a:t>
            </a:r>
          </a:p>
        </p:txBody>
      </p:sp>
      <p:sp>
        <p:nvSpPr>
          <p:cNvPr id="6" name="Tekstvak 12">
            <a:extLst>
              <a:ext uri="{FF2B5EF4-FFF2-40B4-BE49-F238E27FC236}">
                <a16:creationId xmlns:a16="http://schemas.microsoft.com/office/drawing/2014/main" id="{0ECD9D36-9EB1-4A80-AB26-E119D455ABC7}"/>
              </a:ext>
            </a:extLst>
          </p:cNvPr>
          <p:cNvSpPr txBox="1"/>
          <p:nvPr/>
        </p:nvSpPr>
        <p:spPr>
          <a:xfrm>
            <a:off x="780120" y="2847962"/>
            <a:ext cx="304559" cy="3402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i-IN" sz="2400" b="0" i="0" u="none" strike="noStrike" kern="1200" cap="none" spc="0" baseline="0">
                <a:solidFill>
                  <a:srgbClr val="000000"/>
                </a:solidFill>
                <a:uFillTx/>
                <a:latin typeface="Helvetica"/>
                <a:ea typeface="Segoe UI" pitchFamily="2"/>
                <a:cs typeface="Helvetica"/>
              </a:rPr>
              <a:t> </a:t>
            </a:r>
          </a:p>
        </p:txBody>
      </p:sp>
      <p:pic>
        <p:nvPicPr>
          <p:cNvPr id="7" name="Afbeelding 4">
            <a:extLst>
              <a:ext uri="{FF2B5EF4-FFF2-40B4-BE49-F238E27FC236}">
                <a16:creationId xmlns:a16="http://schemas.microsoft.com/office/drawing/2014/main" id="{EE18260B-B4A4-413F-94A3-4CCFD0419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714353"/>
            <a:ext cx="8320683" cy="51436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58A123C-4E67-883F-B74D-79CFE5105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944" y="290436"/>
            <a:ext cx="2328874" cy="113395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DC9407B-B4F6-84F8-D75B-C471C85A7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02" y="290436"/>
            <a:ext cx="1143835" cy="11383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ster page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65D5BDD727FA4A8E870BB1B7C638C9" ma:contentTypeVersion="18" ma:contentTypeDescription="Een nieuw document maken." ma:contentTypeScope="" ma:versionID="3de5f472e8f5b96b759ca2e12773b2d2">
  <xsd:schema xmlns:xsd="http://www.w3.org/2001/XMLSchema" xmlns:xs="http://www.w3.org/2001/XMLSchema" xmlns:p="http://schemas.microsoft.com/office/2006/metadata/properties" xmlns:ns2="448fcec1-0a3f-4327-af30-2a5b6dc3bdf2" xmlns:ns3="5488df3b-738c-41c3-b458-b338e2ecfaa6" targetNamespace="http://schemas.microsoft.com/office/2006/metadata/properties" ma:root="true" ma:fieldsID="a24f42280acd043831e57326484f221d" ns2:_="" ns3:_="">
    <xsd:import namespace="448fcec1-0a3f-4327-af30-2a5b6dc3bdf2"/>
    <xsd:import namespace="5488df3b-738c-41c3-b458-b338e2ecfa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8fcec1-0a3f-4327-af30-2a5b6dc3bd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8b496924-dbd1-44d4-93e4-0fbac2e2c7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88df3b-738c-41c3-b458-b338e2ecfaa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b6522e6-7171-4be0-8095-174665610d3d}" ma:internalName="TaxCatchAll" ma:showField="CatchAllData" ma:web="5488df3b-738c-41c3-b458-b338e2ecfa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127C10-7E39-4A1C-9E09-DCFB0C9DA0BF}"/>
</file>

<file path=customXml/itemProps2.xml><?xml version="1.0" encoding="utf-8"?>
<ds:datastoreItem xmlns:ds="http://schemas.openxmlformats.org/officeDocument/2006/customXml" ds:itemID="{47F1FC35-5E2E-4007-8B07-DA25FE342CEA}"/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271</Words>
  <Application>Microsoft Office PowerPoint</Application>
  <PresentationFormat>Diavoorstelling (4:3)</PresentationFormat>
  <Paragraphs>89</Paragraphs>
  <Slides>24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0" baseType="lpstr">
      <vt:lpstr>Arial</vt:lpstr>
      <vt:lpstr>Calibri</vt:lpstr>
      <vt:lpstr>Helvetica</vt:lpstr>
      <vt:lpstr>Liberation Sans</vt:lpstr>
      <vt:lpstr>Liberation Serif</vt:lpstr>
      <vt:lpstr>master page3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Onderzoeksproject </vt:lpstr>
      <vt:lpstr>PowerPoint-presentatie</vt:lpstr>
      <vt:lpstr>PowerPoint-presentatie</vt:lpstr>
      <vt:lpstr>Agroforestry Netwerken</vt:lpstr>
      <vt:lpstr>Stand van zaken</vt:lpstr>
      <vt:lpstr>Bedrijfsplannen</vt:lpstr>
      <vt:lpstr>Agroforestry Netwerken</vt:lpstr>
      <vt:lpstr>Wet- en regelgeving </vt:lpstr>
      <vt:lpstr>  Lerend netwerk Agroforestry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Lenovo</dc:creator>
  <cp:lastModifiedBy>P Rombouts</cp:lastModifiedBy>
  <cp:revision>44</cp:revision>
  <dcterms:modified xsi:type="dcterms:W3CDTF">2024-02-28T20:11:45Z</dcterms:modified>
</cp:coreProperties>
</file>